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sldIdLst>
    <p:sldId id="274" r:id="rId6"/>
    <p:sldId id="270" r:id="rId7"/>
    <p:sldId id="275" r:id="rId8"/>
    <p:sldId id="276" r:id="rId9"/>
    <p:sldId id="277" r:id="rId10"/>
    <p:sldId id="278" r:id="rId11"/>
    <p:sldId id="279" r:id="rId12"/>
    <p:sldId id="282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24384000" cy="13716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 Puza" initials="KP" lastIdx="1" clrIdx="0">
    <p:extLst>
      <p:ext uri="{19B8F6BF-5375-455C-9EA6-DF929625EA0E}">
        <p15:presenceInfo xmlns:p15="http://schemas.microsoft.com/office/powerpoint/2012/main" userId="Katarzyna  Pu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62C"/>
    <a:srgbClr val="A1EA95"/>
    <a:srgbClr val="808080"/>
    <a:srgbClr val="000021"/>
    <a:srgbClr val="E7EF7F"/>
    <a:srgbClr val="D0DF00"/>
    <a:srgbClr val="FFEB7F"/>
    <a:srgbClr val="FFD700"/>
    <a:srgbClr val="0085CA"/>
    <a:srgbClr val="7F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C0750-2844-4318-B6CC-B63119CAFBAD}" v="60" dt="2022-09-12T08:44:19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Slajd tytułow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0" y="8167363"/>
            <a:ext cx="14989371" cy="33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9200"/>
              </a:lnSpc>
              <a:spcAft>
                <a:spcPts val="0"/>
              </a:spcAft>
              <a:buNone/>
              <a:defRPr sz="7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A640AE-19EC-4BAF-9DF9-4C2F3F8E7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0" y="11577638"/>
            <a:ext cx="9701213" cy="730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Warszawa, 27 maja 2020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7785EE2-F5D4-48D1-BDFA-D6903C27EED2}"/>
              </a:ext>
            </a:extLst>
          </p:cNvPr>
          <p:cNvSpPr/>
          <p:nvPr userDrawn="1"/>
        </p:nvSpPr>
        <p:spPr>
          <a:xfrm>
            <a:off x="0" y="11777472"/>
            <a:ext cx="1700784" cy="1243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0762B584-EA68-43A2-AB95-B64E0102C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8756" y="0"/>
            <a:ext cx="11635243" cy="1031132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06C886C2-79E2-4030-9249-FC6702551C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6485" y="942417"/>
            <a:ext cx="2766636" cy="6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Slajd przekładk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0" y="2538011"/>
            <a:ext cx="11700144" cy="33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7600"/>
              </a:lnSpc>
              <a:spcAft>
                <a:spcPts val="0"/>
              </a:spcAft>
              <a:buNone/>
              <a:defRPr sz="5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 dirty="0"/>
              <a:t>Tytuł slajdu przekładkowego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A640AE-19EC-4BAF-9DF9-4C2F3F8E7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0" y="6162731"/>
            <a:ext cx="11700144" cy="2783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800"/>
              </a:lnSpc>
              <a:spcAft>
                <a:spcPts val="0"/>
              </a:spcAft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739FFC9-A611-40A8-BFBE-2615BB6DC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6400" y="6532"/>
            <a:ext cx="8607600" cy="1373661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4AD017A-BF63-4C4D-96BD-76E4A0157098}"/>
              </a:ext>
            </a:extLst>
          </p:cNvPr>
          <p:cNvSpPr/>
          <p:nvPr userDrawn="1"/>
        </p:nvSpPr>
        <p:spPr>
          <a:xfrm>
            <a:off x="0" y="11777472"/>
            <a:ext cx="1700784" cy="1243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8EC2BC23-175D-4A85-A7B6-FC3EDC4E9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000" y="10502353"/>
            <a:ext cx="110381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Strona jednokolumnow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D6134-1A8B-4690-8F3C-BE7AF0350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8000" y="864000"/>
            <a:ext cx="18036000" cy="187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A9EE33-02F1-40AA-8224-714C6C0D6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650" y="3309870"/>
            <a:ext cx="18036000" cy="914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pl-PL" dirty="0"/>
              <a:t>Wpisz śródtytuł – pierwszy poziom</a:t>
            </a:r>
          </a:p>
          <a:p>
            <a:pPr lvl="2"/>
            <a:r>
              <a:rPr lang="pl-PL" dirty="0"/>
              <a:t>Wpisz tekst - trzeci poziom</a:t>
            </a:r>
          </a:p>
        </p:txBody>
      </p:sp>
    </p:spTree>
    <p:extLst>
      <p:ext uri="{BB962C8B-B14F-4D97-AF65-F5344CB8AC3E}">
        <p14:creationId xmlns:p14="http://schemas.microsoft.com/office/powerpoint/2010/main" val="41525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Wykres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9904" y="864000"/>
            <a:ext cx="11124000" cy="1872000"/>
          </a:xfrm>
        </p:spPr>
        <p:txBody>
          <a:bodyPr/>
          <a:lstStyle/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19904" y="3309584"/>
            <a:ext cx="11124000" cy="9144000"/>
          </a:xfrm>
        </p:spPr>
        <p:txBody>
          <a:bodyPr/>
          <a:lstStyle/>
          <a:p>
            <a:pPr lvl="0"/>
            <a:r>
              <a:rPr lang="pl-PL" dirty="0"/>
              <a:t>Wpisz śródtytuł –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wykresu 4">
            <a:extLst>
              <a:ext uri="{FF2B5EF4-FFF2-40B4-BE49-F238E27FC236}">
                <a16:creationId xmlns:a16="http://schemas.microsoft.com/office/drawing/2014/main" id="{2AF16F20-607B-457E-9339-847864DAAA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271903" y="1763714"/>
            <a:ext cx="7452000" cy="551882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wykresu 9">
            <a:extLst>
              <a:ext uri="{FF2B5EF4-FFF2-40B4-BE49-F238E27FC236}">
                <a16:creationId xmlns:a16="http://schemas.microsoft.com/office/drawing/2014/main" id="{58F41E6B-916A-4EA0-AF2B-DDAE7BAB0DD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71904" y="7282544"/>
            <a:ext cx="7451725" cy="465387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6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Zdjęcie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17" y="864000"/>
            <a:ext cx="11124000" cy="1872000"/>
          </a:xfrm>
        </p:spPr>
        <p:txBody>
          <a:bodyPr/>
          <a:lstStyle/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0617" y="3309870"/>
            <a:ext cx="11124000" cy="91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Wpisz śródtytuł –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E3A4E13E-B858-476D-9EB5-D1BD2E307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93781" y="0"/>
            <a:ext cx="9086850" cy="111252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180785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8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1828800" rtl="0" eaLnBrk="1" latinLnBrk="0" hangingPunct="1">
        <a:lnSpc>
          <a:spcPts val="57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ts val="4300"/>
        </a:lnSpc>
        <a:spcBef>
          <a:spcPts val="0"/>
        </a:spcBef>
        <a:spcAft>
          <a:spcPts val="3000"/>
        </a:spcAft>
        <a:buFontTx/>
        <a:buNone/>
        <a:defRPr lang="pl-PL" sz="3600" b="1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1828800" rtl="0" eaLnBrk="1" fontAlgn="auto" latinLnBrk="0" hangingPunct="1">
        <a:lnSpc>
          <a:spcPts val="3800"/>
        </a:lnSpc>
        <a:spcBef>
          <a:spcPts val="0"/>
        </a:spcBef>
        <a:spcAft>
          <a:spcPts val="3600"/>
        </a:spcAft>
        <a:buClr>
          <a:schemeClr val="accent1"/>
        </a:buClr>
        <a:buSzPct val="130000"/>
        <a:buFontTx/>
        <a:buNone/>
        <a:tabLst/>
        <a:defRPr lang="pl-PL" sz="2400" kern="1200" dirty="0">
          <a:solidFill>
            <a:schemeClr val="bg2"/>
          </a:solidFill>
          <a:latin typeface="+mn-lt"/>
          <a:ea typeface="+mn-ea"/>
          <a:cs typeface="+mn-cs"/>
        </a:defRPr>
      </a:lvl2pPr>
      <a:lvl3pPr marL="1008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bg1"/>
        </a:buClr>
        <a:buSzPct val="130000"/>
        <a:buFont typeface="Wingdings" panose="05000000000000000000" pitchFamily="2" charset="2"/>
        <a:buChar char="l"/>
        <a:defRPr lang="pl-PL" sz="3200" kern="1200" baseline="0" dirty="0">
          <a:solidFill>
            <a:schemeClr val="bg2"/>
          </a:solidFill>
          <a:latin typeface="+mn-lt"/>
          <a:ea typeface="+mn-ea"/>
          <a:cs typeface="+mn-cs"/>
        </a:defRPr>
      </a:lvl3pPr>
      <a:lvl4pPr marL="2016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accent1"/>
        </a:buClr>
        <a:buSzPct val="130000"/>
        <a:buFont typeface="Wingdings" panose="05000000000000000000" pitchFamily="2" charset="2"/>
        <a:buChar char=""/>
        <a:defRPr lang="pl-PL" sz="3200" kern="1200" dirty="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3024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accent1"/>
        </a:buClr>
        <a:buSzPct val="130000"/>
        <a:buFont typeface="Wingdings" panose="05000000000000000000" pitchFamily="2" charset="2"/>
        <a:buChar char=""/>
        <a:defRPr lang="en-US" sz="3200" kern="1200" dirty="0">
          <a:solidFill>
            <a:schemeClr val="bg2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9154E4-445C-454A-96DE-22350D4C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0" y="864000"/>
            <a:ext cx="18036000" cy="18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dirty="0"/>
              <a:t>Wpisz tytuł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18B71-1CC3-4C10-BB3C-C7AD964E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000" y="3237870"/>
            <a:ext cx="18036000" cy="92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Wpisz śródtytuł – pierwszy poziom tekstu</a:t>
            </a:r>
          </a:p>
          <a:p>
            <a:pPr lvl="1"/>
            <a:r>
              <a:rPr lang="pl-PL" dirty="0"/>
              <a:t>Wpisz tekst - drugi poziom</a:t>
            </a:r>
          </a:p>
          <a:p>
            <a:pPr lvl="2"/>
            <a:r>
              <a:rPr lang="pl-PL" dirty="0"/>
              <a:t>Wpisz tekst - trzeci poziom</a:t>
            </a:r>
          </a:p>
          <a:p>
            <a:pPr lvl="3"/>
            <a:r>
              <a:rPr lang="pl-PL" dirty="0"/>
              <a:t>Wpisz tekst - czwarty poziom</a:t>
            </a:r>
          </a:p>
          <a:p>
            <a:pPr lvl="4"/>
            <a:r>
              <a:rPr lang="pl-PL" dirty="0"/>
              <a:t>Wpisz tekst - piąty poziom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223A486-8310-4058-9873-ED1FD73180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2034865"/>
            <a:ext cx="1461600" cy="8063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440731-7C54-42CF-9EF6-60FBA1DFE211}"/>
              </a:ext>
            </a:extLst>
          </p:cNvPr>
          <p:cNvSpPr txBox="1">
            <a:spLocks/>
          </p:cNvSpPr>
          <p:nvPr userDrawn="1"/>
        </p:nvSpPr>
        <p:spPr>
          <a:xfrm>
            <a:off x="0" y="12036363"/>
            <a:ext cx="1155600" cy="76944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4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191471-A67A-43CF-92D3-27AEB9FAF2B5}" type="slidenum">
              <a:rPr lang="pl-PL" smtClean="0">
                <a:solidFill>
                  <a:schemeClr val="tx2"/>
                </a:solidFill>
              </a:rPr>
              <a:pPr algn="r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F586A13-B395-4E3C-8ABF-A40494213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815" y="864000"/>
            <a:ext cx="1095777" cy="17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83" r:id="rId4"/>
  </p:sldLayoutIdLst>
  <p:txStyles>
    <p:titleStyle>
      <a:lvl1pPr algn="l" defTabSz="914400" rtl="0" eaLnBrk="1" latinLnBrk="0" hangingPunct="1">
        <a:lnSpc>
          <a:spcPts val="57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4300"/>
        </a:lnSpc>
        <a:spcBef>
          <a:spcPts val="0"/>
        </a:spcBef>
        <a:spcAft>
          <a:spcPts val="3000"/>
        </a:spcAft>
        <a:buFontTx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3800"/>
        </a:lnSpc>
        <a:spcBef>
          <a:spcPts val="0"/>
        </a:spcBef>
        <a:spcAft>
          <a:spcPts val="3600"/>
        </a:spcAft>
        <a:buClr>
          <a:schemeClr val="tx1"/>
        </a:buClr>
        <a:buSzPct val="130000"/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08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3pPr>
      <a:lvl4pPr marL="2016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4pPr>
      <a:lvl5pPr marL="3024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72" userDrawn="1">
          <p15:clr>
            <a:srgbClr val="F26B43"/>
          </p15:clr>
        </p15:guide>
        <p15:guide id="2" pos="19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9EC9FF-9F64-4CF5-A484-3C8D98A01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4212" y="9908771"/>
            <a:ext cx="9701213" cy="748144"/>
          </a:xfrm>
        </p:spPr>
        <p:txBody>
          <a:bodyPr/>
          <a:lstStyle/>
          <a:p>
            <a:r>
              <a:rPr lang="pl-PL" dirty="0"/>
              <a:t>Szkolenie Montera Rusztowań budowlano- montażowych metalowych, montaż i demontaż</a:t>
            </a:r>
          </a:p>
          <a:p>
            <a:endParaRPr lang="pl-PL" dirty="0"/>
          </a:p>
          <a:p>
            <a:r>
              <a:rPr lang="pl-PL" dirty="0"/>
              <a:t>Przygotowała Katarzyna Bogucka</a:t>
            </a: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85C42A9A-5CB9-011E-5C3D-0BA16E02EB48}"/>
              </a:ext>
            </a:extLst>
          </p:cNvPr>
          <p:cNvSpPr txBox="1">
            <a:spLocks/>
          </p:cNvSpPr>
          <p:nvPr/>
        </p:nvSpPr>
        <p:spPr>
          <a:xfrm>
            <a:off x="3114212" y="7631084"/>
            <a:ext cx="13488423" cy="182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pl-PL" sz="3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18288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Pct val="130000"/>
              <a:buFontTx/>
              <a:buNone/>
              <a:tabLst/>
              <a:defRPr lang="pl-PL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l"/>
              <a:defRPr lang="pl-PL" sz="32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016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"/>
              <a:defRPr lang="pl-PL" sz="3200" kern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3024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"/>
              <a:defRPr lang="en-US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dirty="0">
                <a:solidFill>
                  <a:schemeClr val="tx1"/>
                </a:solidFill>
              </a:rPr>
              <a:t>Sieć Badawcza Łukasiewicz – IMBiGS Ośrodek Szkolenia Operatorów Maszyn</a:t>
            </a:r>
          </a:p>
          <a:p>
            <a:endParaRPr lang="pl-P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"/>
    </mc:Choice>
    <mc:Fallback xmlns="">
      <p:transition spd="slow" advTm="76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BCF3F6A-EF7C-7824-C122-3E855D01C658}"/>
              </a:ext>
            </a:extLst>
          </p:cNvPr>
          <p:cNvSpPr txBox="1"/>
          <p:nvPr/>
        </p:nvSpPr>
        <p:spPr>
          <a:xfrm>
            <a:off x="2596896" y="1426464"/>
            <a:ext cx="200070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Każda ze szkół biorąca udział w projekcie oprócz części dydaktycznej zostanie wyposażona w manekina ubranego w strój montera rusztowań na który składa się: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600" dirty="0"/>
              <a:t>o	Kask – 1 szt.,</a:t>
            </a:r>
          </a:p>
          <a:p>
            <a:r>
              <a:rPr lang="pl-PL" sz="3600" dirty="0"/>
              <a:t>o	Okulary ochronne –  1 szt.,</a:t>
            </a:r>
          </a:p>
          <a:p>
            <a:r>
              <a:rPr lang="pl-PL" sz="3600" dirty="0"/>
              <a:t>o	Odzież robocza (spodnie, bluza, buty z </a:t>
            </a:r>
          </a:p>
          <a:p>
            <a:r>
              <a:rPr lang="pl-PL" sz="3600" dirty="0"/>
              <a:t>   podeszwą antypoślizgową i wzmocnionymi </a:t>
            </a:r>
          </a:p>
          <a:p>
            <a:r>
              <a:rPr lang="pl-PL" sz="3600" dirty="0"/>
              <a:t>   noskami)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r>
              <a:rPr lang="pl-PL" sz="3600" dirty="0"/>
              <a:t>o	Rękawice ochronne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r>
              <a:rPr lang="pl-PL" sz="3600" dirty="0"/>
              <a:t>o	Pas narzędziowy – 1 szt.,</a:t>
            </a:r>
          </a:p>
          <a:p>
            <a:r>
              <a:rPr lang="pl-PL" sz="3600" dirty="0"/>
              <a:t>o	Szelki bezpieczeństwa z linką i amortyzatorem i </a:t>
            </a:r>
          </a:p>
          <a:p>
            <a:r>
              <a:rPr lang="pl-PL" sz="3600" dirty="0"/>
              <a:t>   </a:t>
            </a:r>
            <a:r>
              <a:rPr lang="pl-PL" sz="3600" dirty="0" err="1"/>
              <a:t>zatrzaśnikiem</a:t>
            </a:r>
            <a:r>
              <a:rPr lang="pl-PL" sz="3600" dirty="0"/>
              <a:t>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endParaRPr lang="pl-PL" dirty="0"/>
          </a:p>
        </p:txBody>
      </p:sp>
      <p:pic>
        <p:nvPicPr>
          <p:cNvPr id="4" name="Obraz 3" descr="Obraz zawierający osoba, zewnętrzne, stojące&#10;&#10;Opis wygenerowany automatycznie">
            <a:extLst>
              <a:ext uri="{FF2B5EF4-FFF2-40B4-BE49-F238E27FC236}">
                <a16:creationId xmlns:a16="http://schemas.microsoft.com/office/drawing/2014/main" id="{25D9E81C-FFB7-C0DD-825B-3520CA07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157" y="3945064"/>
            <a:ext cx="6439091" cy="89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CDBAFAE-DF61-2263-FC57-1E458972AF0E}"/>
              </a:ext>
            </a:extLst>
          </p:cNvPr>
          <p:cNvSpPr txBox="1"/>
          <p:nvPr/>
        </p:nvSpPr>
        <p:spPr>
          <a:xfrm>
            <a:off x="10623665" y="2044931"/>
            <a:ext cx="129844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2"/>
                </a:solidFill>
              </a:rPr>
              <a:t>1.	Stanowisko do pomiaru siły wyrywania kotew ze ściany</a:t>
            </a:r>
          </a:p>
          <a:p>
            <a:r>
              <a:rPr lang="pl-PL" sz="3600" dirty="0"/>
              <a:t>Stanowisko składa się z płyty betonowej 1000 x 750 x 250 mm z zamocowanymi dwiema kotwami </a:t>
            </a:r>
            <a:r>
              <a:rPr lang="pl-PL" sz="3600" dirty="0" err="1"/>
              <a:t>rusztowaniowymi</a:t>
            </a:r>
            <a:r>
              <a:rPr lang="pl-PL" sz="3600" dirty="0"/>
              <a:t> (rys. 1) oraz przyrządu do sprawdzenia siły utwierdzenia kotwy. Przyrząd to specjalny klucz dynamometryczny wyskalowany do badania kotew. W przypadku braku klucza dynamometrycznego można zastosować rurę </a:t>
            </a:r>
            <a:r>
              <a:rPr lang="pl-PL" sz="3600" dirty="0" err="1"/>
              <a:t>rusztowaniową</a:t>
            </a:r>
            <a:r>
              <a:rPr lang="pl-PL" sz="3600" dirty="0"/>
              <a:t> długości 1 m , gdzie 10 cm od końca rury będzie uchwyt do podczepienia kotwy. Do pomiaru siły należy zastosować dynamometr ręczny o zakresie powyżej </a:t>
            </a:r>
          </a:p>
          <a:p>
            <a:r>
              <a:rPr lang="pl-PL" sz="3600" dirty="0"/>
              <a:t>250 N.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AC35AD-3B9D-9AD5-29B1-E0C635E9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33" y="3642062"/>
            <a:ext cx="8168928" cy="62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6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5F72D9-1C09-3BB2-C888-795D30601B66}"/>
              </a:ext>
            </a:extLst>
          </p:cNvPr>
          <p:cNvSpPr txBox="1"/>
          <p:nvPr/>
        </p:nvSpPr>
        <p:spPr>
          <a:xfrm>
            <a:off x="2671482" y="1757082"/>
            <a:ext cx="19614777" cy="112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u="sng" dirty="0">
                <a:solidFill>
                  <a:schemeClr val="bg2"/>
                </a:solidFill>
              </a:rPr>
              <a:t>Program szkoleniowy dla specjalności </a:t>
            </a:r>
          </a:p>
          <a:p>
            <a:pPr algn="ctr"/>
            <a:r>
              <a:rPr lang="pl-PL" sz="4000" u="sng" dirty="0">
                <a:solidFill>
                  <a:schemeClr val="bg2"/>
                </a:solidFill>
              </a:rPr>
              <a:t>Rusztowania budowlano- montażowe metalowe, montaż i demontaż, </a:t>
            </a:r>
          </a:p>
          <a:p>
            <a:pPr algn="ctr"/>
            <a:r>
              <a:rPr lang="pl-PL" sz="4000" u="sng" dirty="0">
                <a:solidFill>
                  <a:schemeClr val="bg2"/>
                </a:solidFill>
              </a:rPr>
              <a:t>bez klasy</a:t>
            </a:r>
          </a:p>
          <a:p>
            <a:endParaRPr lang="pl-PL" sz="4000" dirty="0"/>
          </a:p>
          <a:p>
            <a:endParaRPr lang="pl-PL" sz="4000" dirty="0"/>
          </a:p>
          <a:p>
            <a:r>
              <a:rPr lang="pl-PL" sz="4000" dirty="0"/>
              <a:t>Dla uzyskania uprawnień dla specjalności Rusztowania budowlano- montażowe metalowe należy odbyć szkolenie w zakresie następujących programów nauczania : M.BHP , M-SIII/4bk</a:t>
            </a:r>
          </a:p>
          <a:p>
            <a:endParaRPr lang="pl-PL" sz="4000" u="sng" dirty="0"/>
          </a:p>
          <a:p>
            <a:r>
              <a:rPr lang="pl-PL" sz="4000" u="sng" dirty="0">
                <a:solidFill>
                  <a:schemeClr val="bg2"/>
                </a:solidFill>
              </a:rPr>
              <a:t>Program realizowany jest w następujących częściach:</a:t>
            </a:r>
          </a:p>
          <a:p>
            <a:endParaRPr lang="pl-PL" sz="4000" dirty="0"/>
          </a:p>
          <a:p>
            <a:r>
              <a:rPr lang="pl-PL" sz="4000" dirty="0"/>
              <a:t>M.BHP – 8h lekcyjnych</a:t>
            </a:r>
          </a:p>
          <a:p>
            <a:r>
              <a:rPr lang="pl-PL" sz="4000" dirty="0"/>
              <a:t>M-SIII/4bk- rusztowania budowlano- montażowe metalowe, montaż i demontaż, bez klasy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32h zajęć teoretycznych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40h zajęć praktycznych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9460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AEED94D-A5A7-44DF-F416-FDBC3A84AF7B}"/>
              </a:ext>
            </a:extLst>
          </p:cNvPr>
          <p:cNvSpPr txBox="1"/>
          <p:nvPr/>
        </p:nvSpPr>
        <p:spPr>
          <a:xfrm>
            <a:off x="2612571" y="1807029"/>
            <a:ext cx="20661086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>
                <a:solidFill>
                  <a:schemeClr val="bg2"/>
                </a:solidFill>
              </a:rPr>
              <a:t>Plan nauczania:</a:t>
            </a:r>
          </a:p>
          <a:p>
            <a:pPr algn="ctr"/>
            <a:endParaRPr lang="pl-PL" sz="3200" b="1" u="sng" dirty="0"/>
          </a:p>
          <a:p>
            <a:pPr marL="342900" indent="-342900">
              <a:buAutoNum type="arabicPeriod"/>
            </a:pPr>
            <a:r>
              <a:rPr lang="pl-PL" sz="2800" b="1" u="sng" dirty="0">
                <a:solidFill>
                  <a:schemeClr val="bg2"/>
                </a:solidFill>
              </a:rPr>
              <a:t>Ogólna budowa rusztowań budowlano-montażowych metalowych  6h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Podstawowe definicje, podział rusztowań, zastosowanie rusztowań 1,5h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Konstrukcje rusztowań budowlano- montażowych 4,5h</a:t>
            </a:r>
          </a:p>
          <a:p>
            <a:endParaRPr lang="pl-PL" sz="2800" u="sng" dirty="0">
              <a:solidFill>
                <a:schemeClr val="bg2"/>
              </a:solidFill>
            </a:endParaRPr>
          </a:p>
          <a:p>
            <a:r>
              <a:rPr lang="pl-PL" sz="2800" b="1" u="sng" dirty="0">
                <a:solidFill>
                  <a:schemeClr val="bg2"/>
                </a:solidFill>
              </a:rPr>
              <a:t>2. Technologia montażu i demontażu rusztowań budowlano- montażowych metalowych 14h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Organizacja montażu rusztowań 4h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Posadowienie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 err="1"/>
              <a:t>Kotwienie</a:t>
            </a:r>
            <a:r>
              <a:rPr lang="pl-PL" sz="2800" dirty="0"/>
              <a:t>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Technologia montażu i demontażu rusztowań roboczych i ochronnych o konstrukcji systemowej 5h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Technologia montażu i demontażu rusztowań roboczych i ochronnych o konstrukcji rurowo- złączkowej 2h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r>
              <a:rPr lang="pl-PL" sz="2800" b="1" dirty="0">
                <a:solidFill>
                  <a:schemeClr val="bg2"/>
                </a:solidFill>
              </a:rPr>
              <a:t>3</a:t>
            </a:r>
            <a:r>
              <a:rPr lang="pl-PL" sz="2800" b="1" u="sng" dirty="0">
                <a:solidFill>
                  <a:schemeClr val="bg2"/>
                </a:solidFill>
              </a:rPr>
              <a:t>. Bezpieczeństwo montażu i eksploatacji rusztowań 8h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Dobór i stosowanie środków ochrony indywidualnej chroniącej przed upadkiem z wysokości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montażu i demontażu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konstrukcji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eksploatacji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Wymagania norm prawnych i technicznych w zakresie bezpieczeństwa montażu i eksploatacji rusztowań 2h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3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B9E6CE-870B-C9E8-C817-82AE28D8D4C8}"/>
              </a:ext>
            </a:extLst>
          </p:cNvPr>
          <p:cNvSpPr txBox="1"/>
          <p:nvPr/>
        </p:nvSpPr>
        <p:spPr>
          <a:xfrm>
            <a:off x="2590800" y="1741714"/>
            <a:ext cx="2007325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>
                <a:solidFill>
                  <a:srgbClr val="FF0000"/>
                </a:solidFill>
              </a:rPr>
              <a:t>4. Dokumentacja techniczna rusztowań 4h</a:t>
            </a:r>
          </a:p>
          <a:p>
            <a:endParaRPr lang="pl-PL" sz="3600" dirty="0"/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Dokumentacja towarzysząca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Projekty i plany montażu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Dokumentacja prac montażowych i eksploatacji 1h</a:t>
            </a:r>
          </a:p>
          <a:p>
            <a:pPr marL="342900" indent="-342900">
              <a:buFont typeface="+mj-lt"/>
              <a:buAutoNum type="alphaLcParenR"/>
            </a:pPr>
            <a:endParaRPr lang="pl-PL" sz="3600" b="1" u="sng" dirty="0"/>
          </a:p>
          <a:p>
            <a:r>
              <a:rPr lang="pl-PL" sz="3600" b="1" u="sng" dirty="0">
                <a:solidFill>
                  <a:srgbClr val="FF0000"/>
                </a:solidFill>
              </a:rPr>
              <a:t>5. Zajęcia praktyczne- montaż i demontaż rusztowań budowlano- montażowych 40h</a:t>
            </a:r>
          </a:p>
          <a:p>
            <a:endParaRPr lang="pl-PL" sz="3600" dirty="0"/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Instruktaż wstępny 2h –całą grupą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Instruktaż stanowiskowy 6h- całą grupą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Montaż i demontaż konstrukcji rusztowań 32h  ( podana liczba godzin zajęć przy założeniu podgrupy ćwiczeniowej liczącej 3-6 osób)</a:t>
            </a:r>
          </a:p>
        </p:txBody>
      </p:sp>
    </p:spTree>
    <p:extLst>
      <p:ext uri="{BB962C8B-B14F-4D97-AF65-F5344CB8AC3E}">
        <p14:creationId xmlns:p14="http://schemas.microsoft.com/office/powerpoint/2010/main" val="175618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523AC5A-DA7F-89B3-6FE5-FFC0BA7FF96A}"/>
              </a:ext>
            </a:extLst>
          </p:cNvPr>
          <p:cNvSpPr txBox="1"/>
          <p:nvPr/>
        </p:nvSpPr>
        <p:spPr>
          <a:xfrm>
            <a:off x="2895600" y="1894114"/>
            <a:ext cx="20443371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2"/>
                </a:solidFill>
              </a:rPr>
              <a:t>TERMINY SZKOLENIA DLA NAUCZYCIELI ZOSTANĄ USTALONE WSPÓLNIE W JEDNYM CZASIE</a:t>
            </a:r>
            <a:r>
              <a:rPr lang="pl-PL" sz="4000" dirty="0"/>
              <a:t>.</a:t>
            </a:r>
          </a:p>
          <a:p>
            <a:pPr algn="ctr"/>
            <a:endParaRPr lang="pl-PL" sz="4000" dirty="0"/>
          </a:p>
          <a:p>
            <a:r>
              <a:rPr lang="pl-PL" sz="4000" b="1" u="sng" dirty="0">
                <a:solidFill>
                  <a:srgbClr val="FF0000"/>
                </a:solidFill>
              </a:rPr>
              <a:t>Przykładowy harmonogram zajęć:</a:t>
            </a:r>
          </a:p>
          <a:p>
            <a:endParaRPr lang="pl-PL" sz="4000" b="1" u="sng" dirty="0"/>
          </a:p>
          <a:p>
            <a:pPr marL="342900" indent="-342900">
              <a:buAutoNum type="arabicPeriod"/>
            </a:pPr>
            <a:r>
              <a:rPr lang="pl-PL" sz="4000" dirty="0"/>
              <a:t>BHP</a:t>
            </a:r>
          </a:p>
          <a:p>
            <a:pPr marL="342900" indent="-342900">
              <a:buAutoNum type="arabicPeriod"/>
            </a:pPr>
            <a:r>
              <a:rPr lang="pl-PL" sz="4000" dirty="0"/>
              <a:t>Ogólna budowa 6h + Technologia 2h</a:t>
            </a:r>
          </a:p>
          <a:p>
            <a:pPr marL="342900" indent="-342900">
              <a:buAutoNum type="arabicPeriod"/>
            </a:pPr>
            <a:r>
              <a:rPr lang="pl-PL" sz="4000" dirty="0"/>
              <a:t>Technologia montażu 8h</a:t>
            </a:r>
          </a:p>
          <a:p>
            <a:pPr marL="342900" indent="-342900">
              <a:buAutoNum type="arabicPeriod"/>
            </a:pPr>
            <a:r>
              <a:rPr lang="pl-PL" sz="4000" dirty="0"/>
              <a:t>Technologia montażu 4h + bezpieczeństwo 4h</a:t>
            </a:r>
          </a:p>
          <a:p>
            <a:pPr marL="342900" indent="-342900">
              <a:buAutoNum type="arabicPeriod"/>
            </a:pPr>
            <a:r>
              <a:rPr lang="pl-PL" sz="4000" dirty="0"/>
              <a:t>Bezpieczeństwo 4h + dokumentacja techniczna 4h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praktycznie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+ egzamin teoretyczny i praktyczny 8h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404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EBBA343-B0DC-B4A7-86E9-0A6CE66F4FFC}"/>
              </a:ext>
            </a:extLst>
          </p:cNvPr>
          <p:cNvSpPr txBox="1"/>
          <p:nvPr/>
        </p:nvSpPr>
        <p:spPr>
          <a:xfrm>
            <a:off x="2793076" y="1645920"/>
            <a:ext cx="20100175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>
                <a:solidFill>
                  <a:schemeClr val="bg2"/>
                </a:solidFill>
              </a:rPr>
              <a:t>Wymagania do przeprowadzenia szkoleń:</a:t>
            </a:r>
          </a:p>
          <a:p>
            <a:endParaRPr lang="pl-PL" sz="2800" b="1" dirty="0"/>
          </a:p>
          <a:p>
            <a:r>
              <a:rPr lang="pl-PL" sz="2800" u="sng" dirty="0"/>
              <a:t>Podmiot który chce organizować szkolenia, składa do Centrum Koordynacji Szkoleń </a:t>
            </a:r>
            <a:r>
              <a:rPr lang="pl-PL" sz="2800" b="1" u="sng" dirty="0">
                <a:solidFill>
                  <a:schemeClr val="bg2"/>
                </a:solidFill>
              </a:rPr>
              <a:t>wniosek o wydanie potwierdzenia</a:t>
            </a:r>
            <a:r>
              <a:rPr lang="pl-PL" sz="2800" u="sng" dirty="0">
                <a:solidFill>
                  <a:schemeClr val="bg2"/>
                </a:solidFill>
              </a:rPr>
              <a:t>.</a:t>
            </a:r>
          </a:p>
          <a:p>
            <a:endParaRPr lang="pl-PL" sz="2800" u="sng" dirty="0"/>
          </a:p>
          <a:p>
            <a:r>
              <a:rPr lang="pl-PL" sz="2800" u="sng" dirty="0">
                <a:solidFill>
                  <a:schemeClr val="bg2"/>
                </a:solidFill>
              </a:rPr>
              <a:t>Podmiot do wniosku dołącza: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Kwestionariusze osobowe wykładowców i instruktorów</a:t>
            </a:r>
          </a:p>
          <a:p>
            <a:pPr marL="342900" indent="-342900">
              <a:buFont typeface="+mj-lt"/>
              <a:buAutoNum type="arabicPeriod"/>
            </a:pP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Dokumenty potwierdzające wykształcenie i posiadanie przez wykładowców i instruktorów uprawnienia operatorów- poświadczone za zgodność z oryginałem przez podmiot.</a:t>
            </a:r>
          </a:p>
          <a:p>
            <a:endParaRPr lang="pl-PL" sz="2800" dirty="0"/>
          </a:p>
          <a:p>
            <a:r>
              <a:rPr lang="pl-PL" sz="2800" dirty="0"/>
              <a:t>3.Dokumenty które potwierdzają że podmiot ma prawo dysponować: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Miejscem, w którym odbędzie się szkolenie praktyczne wraz z mapą geodezyjną do celów projektowych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Maszynami i innymi urządzeniami technicznymi, na których będzie prowadzone szkolenie praktyczne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Miejsce w którym odbędzie się szkolenie teoretyczne</a:t>
            </a:r>
          </a:p>
          <a:p>
            <a:endParaRPr lang="pl-PL" sz="2800" dirty="0"/>
          </a:p>
          <a:p>
            <a:r>
              <a:rPr lang="pl-PL" sz="2800" dirty="0"/>
              <a:t>4. Potwierdzenie wniesienia opłaty 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7712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73660F7-CDA4-9662-2DE6-E004CB965D56}"/>
              </a:ext>
            </a:extLst>
          </p:cNvPr>
          <p:cNvSpPr txBox="1"/>
          <p:nvPr/>
        </p:nvSpPr>
        <p:spPr>
          <a:xfrm>
            <a:off x="2672862" y="1441938"/>
            <a:ext cx="20450907" cy="1218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2"/>
                </a:solidFill>
              </a:rPr>
              <a:t>WYMAGANIA DOKUMENTY I PRZEBIEG PROCESU UZYSKANIA POTWIERDZENIA:</a:t>
            </a:r>
          </a:p>
          <a:p>
            <a:endParaRPr lang="pl-PL" sz="2800" dirty="0"/>
          </a:p>
          <a:p>
            <a:pPr marL="342900" indent="-342900">
              <a:buAutoNum type="arabicPeriod"/>
            </a:pPr>
            <a:r>
              <a:rPr lang="pl-PL" sz="2800" u="sng" dirty="0">
                <a:solidFill>
                  <a:schemeClr val="bg2"/>
                </a:solidFill>
              </a:rPr>
              <a:t>Osoby prowadzące szkolenie: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/>
                </a:solidFill>
              </a:rPr>
              <a:t>Wykładowcy zajęć teoretycznych: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bg2"/>
                </a:solidFill>
              </a:rPr>
              <a:t> </a:t>
            </a:r>
            <a:r>
              <a:rPr lang="pl-PL" sz="2800" dirty="0"/>
              <a:t>mają co najmniej średnie wykształcenie techniczne kierunkowe w zakresie: budownictwa, budowy i eksploatacji maszyn roboczych, pojazdów samochodowych, maszyn górniczych, rolniczych, oraz przygotowanie pedagogiczne – minimum kurs pedagogiczny dla instruktorów praktycznej nauki zawodu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/>
                </a:solidFill>
              </a:rPr>
              <a:t>Instruktorzy zajęć praktycznych mają: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Co najmniej zasadnicze wykształcenie zawodowe lub branżowe oraz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Co najmniej przygotowanie pedagogiczne dla instruktorów praktycznej nauki zawodu oraz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Uprawnienia operatora maszyn lub urządzeń technicznych w zakresie prowadzenia szkolenia.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r>
              <a:rPr lang="pl-PL" sz="2800" dirty="0">
                <a:solidFill>
                  <a:schemeClr val="bg2"/>
                </a:solidFill>
              </a:rPr>
              <a:t>2. </a:t>
            </a:r>
            <a:r>
              <a:rPr lang="pl-PL" sz="2800" u="sng" dirty="0">
                <a:solidFill>
                  <a:schemeClr val="bg2"/>
                </a:solidFill>
              </a:rPr>
              <a:t>Maszyny i urządzenia techniczne:</a:t>
            </a:r>
          </a:p>
          <a:p>
            <a:endParaRPr lang="pl-PL" sz="28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umowa podpisana z Ośrodkiem Szkolenia Operatorów Maszyn</a:t>
            </a:r>
          </a:p>
          <a:p>
            <a:endParaRPr lang="pl-PL" sz="2800" dirty="0"/>
          </a:p>
          <a:p>
            <a:r>
              <a:rPr lang="pl-PL" sz="2800" u="sng" dirty="0">
                <a:solidFill>
                  <a:schemeClr val="bg2"/>
                </a:solidFill>
              </a:rPr>
              <a:t>3. Miejsce prowadzenia zajęć teoretycznych i praktycznych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Sale wyposażone w stoliki, krzesła oraz sprzęt multimedialny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Miejsce powinno mieć sprawną wentylację, dostęp do światła dziennego oraz oświetlenie zgodne z wymogami prawnymi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Spełnić wymogi bezpieczeństwa i przeciwpożarowe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Spełniać obowiązujące wymogi sanitarno-epidemiologiczne 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97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4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04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>
            <a:extLst>
              <a:ext uri="{FF2B5EF4-FFF2-40B4-BE49-F238E27FC236}">
                <a16:creationId xmlns:a16="http://schemas.microsoft.com/office/drawing/2014/main" id="{F2518C25-A63D-EC99-2655-E4867CAB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  <a:t>Kurs montera rusztowań budowlano- montażowych, metalowych, </a:t>
            </a:r>
            <a:b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  <a:t>montaż i demontaż bez klasy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A5350E7-3F38-A15A-7A80-B36A676D5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Organizacja kursu: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Zajęcia prowadzą doświadczeni wykładowcy i instruktorzy akredytowani przez Sieć Badawcza Łukasiewicz-Instytut Mechanizacji Budownictwa i Górnictwa Skalnego.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Kurs kończy się egzaminem państwowym składającym się z dwóch części. Część pierwsza to egzamin praktyczny. Część druga to egzamin teoretyczny.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Po zdanym egzaminie praktycznym i teoretycznym kursant otrzymuje świadectwo ukończenia kursu, uprawnienia państwowe do wykonywania pracy montażysty rusztowań budowlano-montażowych metalowych, oraz stosowny wpis w książce operatora.</a:t>
            </a:r>
          </a:p>
        </p:txBody>
      </p:sp>
    </p:spTree>
    <p:extLst>
      <p:ext uri="{BB962C8B-B14F-4D97-AF65-F5344CB8AC3E}">
        <p14:creationId xmlns:p14="http://schemas.microsoft.com/office/powerpoint/2010/main" val="59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8"/>
    </mc:Choice>
    <mc:Fallback xmlns="">
      <p:transition spd="slow" advTm="269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40AF527-01B8-AC10-7D6A-2D5CA711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2">
                    <a:lumMod val="75000"/>
                  </a:schemeClr>
                </a:solidFill>
              </a:rPr>
              <a:t>Cel kursu: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AB45AB-86D6-C744-E0A1-5DCBE7717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Przygotowanie uczestników szkolenia do nabycia kwalifikacji do wykonywania zawodu montażysty rusztowań budowlano-montażowych metalowych.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Kurs na rusztowania budowlano-montażowe metalowe - montaż i demontaż kończy się egzaminem państwowym, zdawanym  przed Komisją Egzaminacyjną, powołaną przez  Sieć Badawcza Łukasiewicz-Instytut Mechanizacji Budownictwa i Górnictwa Skalnego w Warszawie.</a:t>
            </a:r>
          </a:p>
        </p:txBody>
      </p:sp>
      <p:pic>
        <p:nvPicPr>
          <p:cNvPr id="8" name="Symbol zastępczy obrazu 7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C34FF1FD-3343-9087-A922-AB412D1DE2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>
          <a:xfrm>
            <a:off x="15293975" y="1363663"/>
            <a:ext cx="8131175" cy="9761537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29C4533-BA6B-861D-36AD-0B49936CCFF6}"/>
              </a:ext>
            </a:extLst>
          </p:cNvPr>
          <p:cNvSpPr txBox="1"/>
          <p:nvPr/>
        </p:nvSpPr>
        <p:spPr>
          <a:xfrm>
            <a:off x="3320614" y="5506440"/>
            <a:ext cx="1522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	</a:t>
            </a: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7"/>
    </mc:Choice>
    <mc:Fallback xmlns="">
      <p:transition spd="slow" advTm="194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F984D-2B17-4CC1-AE54-20FE694B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Kurs umożliwia zdobycie kompetencji w zakresie: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FF03C-9BEA-DEC2-0D0C-81E2FDE32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Posługiwania się dokumentacją techniczną rusztowań budowlano-montażowych różnych rodzajów i typów.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Współpracy z zespołem ludzkim oraz kierownictwem przy organizacji robót.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Organizacji pracy podczas montażu i demontażu rusztowań w różnych warunkach klimatycznych i atmosferycznych.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Kontrolowania jakości wykonywanych prac.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Czynnego uczestnictwa w wykonywaniu przeglądów rusztowań budowlano-montażowych metalowych.</a:t>
            </a:r>
          </a:p>
        </p:txBody>
      </p:sp>
      <p:pic>
        <p:nvPicPr>
          <p:cNvPr id="14" name="Obraz 13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F83CC7C0-FAAD-4C63-E2EC-E09E5FB42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2" y="1800000"/>
            <a:ext cx="6362008" cy="4771506"/>
          </a:xfrm>
          <a:prstGeom prst="rect">
            <a:avLst/>
          </a:prstGeom>
        </p:spPr>
      </p:pic>
      <p:pic>
        <p:nvPicPr>
          <p:cNvPr id="16" name="Obraz 15" descr="Obraz zawierający niebo, zewnętrzne, drzewo&#10;&#10;Opis wygenerowany automatycznie">
            <a:extLst>
              <a:ext uri="{FF2B5EF4-FFF2-40B4-BE49-F238E27FC236}">
                <a16:creationId xmlns:a16="http://schemas.microsoft.com/office/drawing/2014/main" id="{D4F08222-20CE-BFAA-DCA2-899EFB22D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1" y="7682077"/>
            <a:ext cx="6362009" cy="47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5"/>
    </mc:Choice>
    <mc:Fallback xmlns="">
      <p:transition spd="slow" advTm="288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F984D-2B17-4CC1-AE54-20FE694B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Cel projektu: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F917D1-C5A1-C1DC-E3A2-F966BB0D03C4}"/>
              </a:ext>
            </a:extLst>
          </p:cNvPr>
          <p:cNvSpPr txBox="1"/>
          <p:nvPr/>
        </p:nvSpPr>
        <p:spPr>
          <a:xfrm>
            <a:off x="1645920" y="4106487"/>
            <a:ext cx="12585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4">
                    <a:lumMod val="50000"/>
                  </a:schemeClr>
                </a:solidFill>
              </a:rPr>
              <a:t>Celem projektu jest pilotażowe wdrożenie do systemu kształcenia formalnego zawodu regulowanego w specjalności rusztowania.</a:t>
            </a:r>
          </a:p>
          <a:p>
            <a:endParaRPr lang="pl-PL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dirty="0">
                <a:solidFill>
                  <a:schemeClr val="accent4">
                    <a:lumMod val="50000"/>
                  </a:schemeClr>
                </a:solidFill>
              </a:rPr>
              <a:t>Jednym z głównych założeń projektu jest przygotowanie dydaktycznie i formalnie szkoły w tym kadry dydaktycznej do prowadzenia kształcenia zawodowego w zakresie zawodów regulowanych dlatego wymagane jest aby kadra prowadząca szkolenie posiadała stosowne uprawnienia.</a:t>
            </a:r>
          </a:p>
        </p:txBody>
      </p:sp>
      <p:pic>
        <p:nvPicPr>
          <p:cNvPr id="10" name="Symbol zastępczy obrazu 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C16B056-BA4A-AA63-D3EE-A63AED25E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5164077" y="2997702"/>
            <a:ext cx="6306035" cy="7720596"/>
          </a:xfrm>
        </p:spPr>
      </p:pic>
    </p:spTree>
    <p:extLst>
      <p:ext uri="{BB962C8B-B14F-4D97-AF65-F5344CB8AC3E}">
        <p14:creationId xmlns:p14="http://schemas.microsoft.com/office/powerpoint/2010/main" val="3275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1"/>
    </mc:Choice>
    <mc:Fallback xmlns="">
      <p:transition spd="slow" advTm="248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2C727CE-676B-C59B-B94F-7D58CA42341D}"/>
              </a:ext>
            </a:extLst>
          </p:cNvPr>
          <p:cNvSpPr txBox="1"/>
          <p:nvPr/>
        </p:nvSpPr>
        <p:spPr>
          <a:xfrm>
            <a:off x="3308465" y="1562794"/>
            <a:ext cx="15363583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2"/>
                </a:solidFill>
              </a:rPr>
              <a:t>Niezbędne do spełnienia wymogów projektowych jest stworzenie materiałów i narzędzi dydaktycznych w postaci:</a:t>
            </a:r>
          </a:p>
          <a:p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Skryptów składających się z: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Bezpieczeństwo montażu, demontażu, przebudowy i eksploatacji rusztowań,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Budowa rusztowań budowlano-montażowych metalowych,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Technologia montażu, demontażu lub przebudowy rusztowań budowlano-montażowych metalowych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Dokumentacja techniczna rusztowań,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Montaż, demontaż, przebudowa i eksploatacja rusztowań budowalno- montażowych metalowych. Szkolnie praktyczne.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Wymagania normatywne.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Kompetencje personalne i społeczne.</a:t>
            </a:r>
          </a:p>
          <a:p>
            <a:pPr marL="342900" indent="-342900">
              <a:buFont typeface="+mj-lt"/>
              <a:buAutoNum type="arabicPeriod"/>
            </a:pPr>
            <a:endParaRPr lang="pl-PL" sz="3600" dirty="0"/>
          </a:p>
          <a:p>
            <a:pPr marL="342900" indent="-342900">
              <a:buFont typeface="+mj-lt"/>
              <a:buAutoNum type="arabicPeriod"/>
            </a:pPr>
            <a:endParaRPr lang="pl-PL" sz="3600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6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7"/>
    </mc:Choice>
    <mc:Fallback xmlns="">
      <p:transition spd="slow" advTm="370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4660F-3E27-62EC-753D-C1FE2403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617" y="864000"/>
            <a:ext cx="11124000" cy="1019664"/>
          </a:xfrm>
        </p:spPr>
        <p:txBody>
          <a:bodyPr/>
          <a:lstStyle/>
          <a:p>
            <a:r>
              <a:rPr lang="pl-PL" dirty="0">
                <a:solidFill>
                  <a:schemeClr val="bg2"/>
                </a:solidFill>
              </a:rPr>
              <a:t>ZAPROJEKTOWANIE I WYKONANIE STANOWISK DLA PROWADZENIA SZKOLENIA TEORETYCZNEGO I PRAKTYCZNEGO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497F4F-4605-FF55-0F4D-947B0ECA3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1452" y="4804757"/>
            <a:ext cx="16002000" cy="7599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/>
              <a:t>Każda ze szkół zostanie zaopatrzona w	zestaw podstawowych narzędzi: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•	Pas narzędziowy z: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młotek 0,5 kg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klucz grzechotkowy 19/22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klucz płaski 19/22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Poziomnica – 1 szt. </a:t>
            </a:r>
          </a:p>
          <a:p>
            <a:pPr>
              <a:lnSpc>
                <a:spcPct val="100000"/>
              </a:lnSpc>
            </a:pPr>
            <a:endParaRPr lang="pl-PL" sz="1600" dirty="0"/>
          </a:p>
          <a:p>
            <a:endParaRPr lang="pl-PL" sz="16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45C2288-4A56-E6B1-3659-6D4BEA8C34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062" b="4062"/>
          <a:stretch>
            <a:fillRect/>
          </a:stretch>
        </p:blipFill>
        <p:spPr>
          <a:xfrm>
            <a:off x="17433452" y="4804757"/>
            <a:ext cx="5853797" cy="71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"/>
    </mc:Choice>
    <mc:Fallback xmlns="">
      <p:transition spd="slow" advTm="54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873C9FF-2D9D-0C50-8EC4-C1EFF615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007" y="4565659"/>
            <a:ext cx="4871126" cy="5681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8F362D-DA0C-E42F-36D8-04813A851FA9}"/>
              </a:ext>
            </a:extLst>
          </p:cNvPr>
          <p:cNvSpPr txBox="1"/>
          <p:nvPr/>
        </p:nvSpPr>
        <p:spPr>
          <a:xfrm>
            <a:off x="1650076" y="2807783"/>
            <a:ext cx="14879782" cy="877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Stanowisko demonstracyjne podstawowych elementów rusztowania modułowego (rys. 2)</a:t>
            </a:r>
            <a:endParaRPr lang="pl-PL" sz="2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Stanowisko składa się z następujących elementów: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Podstawka </a:t>
            </a:r>
            <a:r>
              <a:rPr lang="pl-PL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rusztowaniowa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wys. 0,6 m – 4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 startowy – 4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Stojak z trzpieniem wys. 1,0 m – 6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o-rygiel 0,73 m – 2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o-rygiel 1,09 m – 6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u-rygiel 0,73 m – 2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Pomost roboczy stalowy na u-rygiel dł. 1,09 m – 2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Konsola 0,32 m – 2 szt. 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klucz grzechotkowy 19/22 – 1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klucz płaski 19/22 – 1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EFB31277-E066-AECE-1BD7-FC1FE90E2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52" y="914400"/>
            <a:ext cx="10210800" cy="76581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3456FE3-CC91-76FA-9F48-09013153F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16" y="6291072"/>
            <a:ext cx="9144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E0B2452-C2C2-FCA6-DCAC-998E46436402}"/>
              </a:ext>
            </a:extLst>
          </p:cNvPr>
          <p:cNvSpPr txBox="1"/>
          <p:nvPr/>
        </p:nvSpPr>
        <p:spPr>
          <a:xfrm>
            <a:off x="13642848" y="914400"/>
            <a:ext cx="9649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Dodatkowym wsparciem dla uczniów w każdej szkole będą zaprojektowane tablice przedstawiające bezpieczna komunikację przy budowie rusztowań z wyróżnieniem każdego elementu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58A36B-0840-CC2C-84F9-52CC265478F3}"/>
              </a:ext>
            </a:extLst>
          </p:cNvPr>
          <p:cNvSpPr txBox="1"/>
          <p:nvPr/>
        </p:nvSpPr>
        <p:spPr>
          <a:xfrm>
            <a:off x="2121408" y="9509760"/>
            <a:ext cx="1124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Jak również podstawowa siatka stężeń i kotwień rusztowania, które pozwolą na zobrazowanie przekazywanej przez nauczyciela wiedzy na temat rusztowań budowlanych.</a:t>
            </a:r>
          </a:p>
        </p:txBody>
      </p:sp>
    </p:spTree>
    <p:extLst>
      <p:ext uri="{BB962C8B-B14F-4D97-AF65-F5344CB8AC3E}">
        <p14:creationId xmlns:p14="http://schemas.microsoft.com/office/powerpoint/2010/main" val="2083292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Łukasiewicz-kolory">
      <a:dk1>
        <a:srgbClr val="44D62C"/>
      </a:dk1>
      <a:lt1>
        <a:srgbClr val="44D62C"/>
      </a:lt1>
      <a:dk2>
        <a:srgbClr val="FFFFFF"/>
      </a:dk2>
      <a:lt2>
        <a:srgbClr val="000000"/>
      </a:lt2>
      <a:accent1>
        <a:srgbClr val="44D62C"/>
      </a:accent1>
      <a:accent2>
        <a:srgbClr val="0085CA"/>
      </a:accent2>
      <a:accent3>
        <a:srgbClr val="EF3340"/>
      </a:accent3>
      <a:accent4>
        <a:srgbClr val="963CBD"/>
      </a:accent4>
      <a:accent5>
        <a:srgbClr val="FF0098"/>
      </a:accent5>
      <a:accent6>
        <a:srgbClr val="008578"/>
      </a:accent6>
      <a:hlink>
        <a:srgbClr val="0000FF"/>
      </a:hlink>
      <a:folHlink>
        <a:srgbClr val="800080"/>
      </a:folHlink>
    </a:clrScheme>
    <a:fontScheme name="Lukasiewicz-fon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FA3FEA20-4E09-4CC1-BB16-17EF473DD08A}" vid="{7726EAF7-1D13-421A-B264-4F1790E81610}"/>
    </a:ext>
  </a:extLst>
</a:theme>
</file>

<file path=ppt/theme/theme2.xml><?xml version="1.0" encoding="utf-8"?>
<a:theme xmlns:a="http://schemas.openxmlformats.org/drawingml/2006/main" name="Projekt niestandardowy">
  <a:themeElements>
    <a:clrScheme name="Niestandardowy 5">
      <a:dk1>
        <a:srgbClr val="44D62C"/>
      </a:dk1>
      <a:lt1>
        <a:srgbClr val="FFFFFF"/>
      </a:lt1>
      <a:dk2>
        <a:srgbClr val="FFFFFF"/>
      </a:dk2>
      <a:lt2>
        <a:srgbClr val="000000"/>
      </a:lt2>
      <a:accent1>
        <a:srgbClr val="44D62C"/>
      </a:accent1>
      <a:accent2>
        <a:srgbClr val="0085CA"/>
      </a:accent2>
      <a:accent3>
        <a:srgbClr val="EF3340"/>
      </a:accent3>
      <a:accent4>
        <a:srgbClr val="963CBD"/>
      </a:accent4>
      <a:accent5>
        <a:srgbClr val="FF0098"/>
      </a:accent5>
      <a:accent6>
        <a:srgbClr val="008578"/>
      </a:accent6>
      <a:hlink>
        <a:srgbClr val="0000FF"/>
      </a:hlink>
      <a:folHlink>
        <a:srgbClr val="800080"/>
      </a:folHlink>
    </a:clrScheme>
    <a:fontScheme name="Lukasiewicz-fonty-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FA3FEA20-4E09-4CC1-BB16-17EF473DD08A}" vid="{935E985A-0AA0-476C-A354-90BCAF5BA3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7vd xmlns="d7363ebd-c44b-4dc3-b739-92d23213c30c" xsi:nil="true"/>
    <lcf76f155ced4ddcb4097134ff3c332f xmlns="d7363ebd-c44b-4dc3-b739-92d23213c30c">
      <Terms xmlns="http://schemas.microsoft.com/office/infopath/2007/PartnerControls"/>
    </lcf76f155ced4ddcb4097134ff3c332f>
    <TaxCatchAll xmlns="ad6afa8c-9dc1-4e0d-9a3e-a31ed7b52b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DF5D45B0381E458254CB4AA83DFBE2" ma:contentTypeVersion="17" ma:contentTypeDescription="Utwórz nowy dokument." ma:contentTypeScope="" ma:versionID="e4607463b043391afd24469e286f74f9">
  <xsd:schema xmlns:xsd="http://www.w3.org/2001/XMLSchema" xmlns:xs="http://www.w3.org/2001/XMLSchema" xmlns:p="http://schemas.microsoft.com/office/2006/metadata/properties" xmlns:ns2="d7363ebd-c44b-4dc3-b739-92d23213c30c" xmlns:ns3="ad6afa8c-9dc1-4e0d-9a3e-a31ed7b52b03" targetNamespace="http://schemas.microsoft.com/office/2006/metadata/properties" ma:root="true" ma:fieldsID="cc4df4a5b34c42b156035a55eca52322" ns2:_="" ns3:_="">
    <xsd:import namespace="d7363ebd-c44b-4dc3-b739-92d23213c30c"/>
    <xsd:import namespace="ad6afa8c-9dc1-4e0d-9a3e-a31ed7b52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s7vd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63ebd-c44b-4dc3-b739-92d23213c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7vd" ma:index="18" nillable="true" ma:displayName="opis" ma:internalName="s7vd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b205d356-f1e1-40f3-a99e-c475332e2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fa8c-9dc1-4e0d-9a3e-a31ed7b52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4610f31-7088-43a6-99d9-a69af1160018}" ma:internalName="TaxCatchAll" ma:showField="CatchAllData" ma:web="ad6afa8c-9dc1-4e0d-9a3e-a31ed7b52b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79C9E-87A5-47E5-8E35-42EBA41BBE29}">
  <ds:schemaRefs>
    <ds:schemaRef ds:uri="http://purl.org/dc/elements/1.1/"/>
    <ds:schemaRef ds:uri="d7363ebd-c44b-4dc3-b739-92d23213c30c"/>
    <ds:schemaRef ds:uri="ad6afa8c-9dc1-4e0d-9a3e-a31ed7b52b03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7C6F3D-BC44-497B-A529-25053460D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63ebd-c44b-4dc3-b739-92d23213c30c"/>
    <ds:schemaRef ds:uri="ad6afa8c-9dc1-4e0d-9a3e-a31ed7b52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527E52-F87B-4CA1-B0B8-FBE6C74BC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Szablon_Instytut_Lukasiewicz-PPT-200520</Template>
  <TotalTime>6636</TotalTime>
  <Words>1275</Words>
  <Application>Microsoft Office PowerPoint</Application>
  <PresentationFormat>Niestandardowy</PresentationFormat>
  <Paragraphs>171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Motyw pakietu Office</vt:lpstr>
      <vt:lpstr>Projekt niestandardowy</vt:lpstr>
      <vt:lpstr>Prezentacja programu PowerPoint</vt:lpstr>
      <vt:lpstr>Kurs montera rusztowań budowlano- montażowych, metalowych,  montaż i demontaż bez klasy</vt:lpstr>
      <vt:lpstr>Cel kursu:</vt:lpstr>
      <vt:lpstr>Kurs umożliwia zdobycie kompetencji w zakresie:</vt:lpstr>
      <vt:lpstr>Cel projektu:</vt:lpstr>
      <vt:lpstr>Prezentacja programu PowerPoint</vt:lpstr>
      <vt:lpstr>ZAPROJEKTOWANIE I WYKONANIE STANOWISK DLA PROWADZENIA SZKOLENIA TEORETYCZNEGO I PRAKTYCZNEGO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Jędrzejczak | Centrum Łukasiewicz</dc:creator>
  <cp:lastModifiedBy>Katarzyna Bogucka | Łukasiewicz - IMBIGS</cp:lastModifiedBy>
  <cp:revision>11</cp:revision>
  <cp:lastPrinted>2022-12-08T06:49:42Z</cp:lastPrinted>
  <dcterms:created xsi:type="dcterms:W3CDTF">2020-05-27T23:46:39Z</dcterms:created>
  <dcterms:modified xsi:type="dcterms:W3CDTF">2022-12-08T07:03:57Z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0x01010000DF5D45B0381E458254CB4AA83DFBE2</vt:lpwstr>
  </property>
</Properties>
</file>